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7" r:id="rId9"/>
    <p:sldId id="269" r:id="rId10"/>
    <p:sldId id="270" r:id="rId11"/>
    <p:sldId id="268" r:id="rId12"/>
    <p:sldId id="263" r:id="rId13"/>
    <p:sldId id="264" r:id="rId14"/>
    <p:sldId id="265" r:id="rId15"/>
    <p:sldId id="266" r:id="rId16"/>
  </p:sldIdLst>
  <p:sldSz cx="12192000" cy="6858000"/>
  <p:notesSz cx="7077075"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1" d="100"/>
          <a:sy n="91" d="100"/>
        </p:scale>
        <p:origin x="-126"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BD5579-936E-491B-91BD-DC1317E5960B}"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2DF77-F535-4B20-9722-76551ACBE637}" type="slidenum">
              <a:rPr lang="en-US" smtClean="0"/>
              <a:t>‹#›</a:t>
            </a:fld>
            <a:endParaRPr lang="en-US"/>
          </a:p>
        </p:txBody>
      </p:sp>
    </p:spTree>
    <p:extLst>
      <p:ext uri="{BB962C8B-B14F-4D97-AF65-F5344CB8AC3E}">
        <p14:creationId xmlns:p14="http://schemas.microsoft.com/office/powerpoint/2010/main" val="3934532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BD5579-936E-491B-91BD-DC1317E5960B}"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2DF77-F535-4B20-9722-76551ACBE637}" type="slidenum">
              <a:rPr lang="en-US" smtClean="0"/>
              <a:t>‹#›</a:t>
            </a:fld>
            <a:endParaRPr lang="en-US"/>
          </a:p>
        </p:txBody>
      </p:sp>
    </p:spTree>
    <p:extLst>
      <p:ext uri="{BB962C8B-B14F-4D97-AF65-F5344CB8AC3E}">
        <p14:creationId xmlns:p14="http://schemas.microsoft.com/office/powerpoint/2010/main" val="3561305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BD5579-936E-491B-91BD-DC1317E5960B}"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2DF77-F535-4B20-9722-76551ACBE637}" type="slidenum">
              <a:rPr lang="en-US" smtClean="0"/>
              <a:t>‹#›</a:t>
            </a:fld>
            <a:endParaRPr lang="en-US"/>
          </a:p>
        </p:txBody>
      </p:sp>
    </p:spTree>
    <p:extLst>
      <p:ext uri="{BB962C8B-B14F-4D97-AF65-F5344CB8AC3E}">
        <p14:creationId xmlns:p14="http://schemas.microsoft.com/office/powerpoint/2010/main" val="2432157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BD5579-936E-491B-91BD-DC1317E5960B}"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2DF77-F535-4B20-9722-76551ACBE637}" type="slidenum">
              <a:rPr lang="en-US" smtClean="0"/>
              <a:t>‹#›</a:t>
            </a:fld>
            <a:endParaRPr lang="en-US"/>
          </a:p>
        </p:txBody>
      </p:sp>
    </p:spTree>
    <p:extLst>
      <p:ext uri="{BB962C8B-B14F-4D97-AF65-F5344CB8AC3E}">
        <p14:creationId xmlns:p14="http://schemas.microsoft.com/office/powerpoint/2010/main" val="488357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BD5579-936E-491B-91BD-DC1317E5960B}"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2DF77-F535-4B20-9722-76551ACBE637}" type="slidenum">
              <a:rPr lang="en-US" smtClean="0"/>
              <a:t>‹#›</a:t>
            </a:fld>
            <a:endParaRPr lang="en-US"/>
          </a:p>
        </p:txBody>
      </p:sp>
    </p:spTree>
    <p:extLst>
      <p:ext uri="{BB962C8B-B14F-4D97-AF65-F5344CB8AC3E}">
        <p14:creationId xmlns:p14="http://schemas.microsoft.com/office/powerpoint/2010/main" val="1268339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BD5579-936E-491B-91BD-DC1317E5960B}"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2DF77-F535-4B20-9722-76551ACBE637}" type="slidenum">
              <a:rPr lang="en-US" smtClean="0"/>
              <a:t>‹#›</a:t>
            </a:fld>
            <a:endParaRPr lang="en-US"/>
          </a:p>
        </p:txBody>
      </p:sp>
    </p:spTree>
    <p:extLst>
      <p:ext uri="{BB962C8B-B14F-4D97-AF65-F5344CB8AC3E}">
        <p14:creationId xmlns:p14="http://schemas.microsoft.com/office/powerpoint/2010/main" val="1324591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BD5579-936E-491B-91BD-DC1317E5960B}" type="datetimeFigureOut">
              <a:rPr lang="en-US" smtClean="0"/>
              <a:t>10/14/2015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22DF77-F535-4B20-9722-76551ACBE637}" type="slidenum">
              <a:rPr lang="en-US" smtClean="0"/>
              <a:t>‹#›</a:t>
            </a:fld>
            <a:endParaRPr lang="en-US"/>
          </a:p>
        </p:txBody>
      </p:sp>
    </p:spTree>
    <p:extLst>
      <p:ext uri="{BB962C8B-B14F-4D97-AF65-F5344CB8AC3E}">
        <p14:creationId xmlns:p14="http://schemas.microsoft.com/office/powerpoint/2010/main" val="3496067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BD5579-936E-491B-91BD-DC1317E5960B}" type="datetimeFigureOut">
              <a:rPr lang="en-US" smtClean="0"/>
              <a:t>10/14/2015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22DF77-F535-4B20-9722-76551ACBE637}" type="slidenum">
              <a:rPr lang="en-US" smtClean="0"/>
              <a:t>‹#›</a:t>
            </a:fld>
            <a:endParaRPr lang="en-US"/>
          </a:p>
        </p:txBody>
      </p:sp>
    </p:spTree>
    <p:extLst>
      <p:ext uri="{BB962C8B-B14F-4D97-AF65-F5344CB8AC3E}">
        <p14:creationId xmlns:p14="http://schemas.microsoft.com/office/powerpoint/2010/main" val="1112649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D5579-936E-491B-91BD-DC1317E5960B}" type="datetimeFigureOut">
              <a:rPr lang="en-US" smtClean="0"/>
              <a:t>10/14/2015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22DF77-F535-4B20-9722-76551ACBE637}" type="slidenum">
              <a:rPr lang="en-US" smtClean="0"/>
              <a:t>‹#›</a:t>
            </a:fld>
            <a:endParaRPr lang="en-US"/>
          </a:p>
        </p:txBody>
      </p:sp>
    </p:spTree>
    <p:extLst>
      <p:ext uri="{BB962C8B-B14F-4D97-AF65-F5344CB8AC3E}">
        <p14:creationId xmlns:p14="http://schemas.microsoft.com/office/powerpoint/2010/main" val="68388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BD5579-936E-491B-91BD-DC1317E5960B}"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2DF77-F535-4B20-9722-76551ACBE637}" type="slidenum">
              <a:rPr lang="en-US" smtClean="0"/>
              <a:t>‹#›</a:t>
            </a:fld>
            <a:endParaRPr lang="en-US"/>
          </a:p>
        </p:txBody>
      </p:sp>
    </p:spTree>
    <p:extLst>
      <p:ext uri="{BB962C8B-B14F-4D97-AF65-F5344CB8AC3E}">
        <p14:creationId xmlns:p14="http://schemas.microsoft.com/office/powerpoint/2010/main" val="4267891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BD5579-936E-491B-91BD-DC1317E5960B}"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2DF77-F535-4B20-9722-76551ACBE637}" type="slidenum">
              <a:rPr lang="en-US" smtClean="0"/>
              <a:t>‹#›</a:t>
            </a:fld>
            <a:endParaRPr lang="en-US"/>
          </a:p>
        </p:txBody>
      </p:sp>
    </p:spTree>
    <p:extLst>
      <p:ext uri="{BB962C8B-B14F-4D97-AF65-F5344CB8AC3E}">
        <p14:creationId xmlns:p14="http://schemas.microsoft.com/office/powerpoint/2010/main" val="2444555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D5579-936E-491B-91BD-DC1317E5960B}" type="datetimeFigureOut">
              <a:rPr lang="en-US" smtClean="0"/>
              <a:t>10/14/2015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22DF77-F535-4B20-9722-76551ACBE637}" type="slidenum">
              <a:rPr lang="en-US" smtClean="0"/>
              <a:t>‹#›</a:t>
            </a:fld>
            <a:endParaRPr lang="en-US"/>
          </a:p>
        </p:txBody>
      </p:sp>
    </p:spTree>
    <p:extLst>
      <p:ext uri="{BB962C8B-B14F-4D97-AF65-F5344CB8AC3E}">
        <p14:creationId xmlns:p14="http://schemas.microsoft.com/office/powerpoint/2010/main" val="2699013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0773" y="217828"/>
            <a:ext cx="7830824" cy="6640172"/>
          </a:xfrm>
          <a:prstGeom prst="rect">
            <a:avLst/>
          </a:prstGeom>
        </p:spPr>
      </p:pic>
    </p:spTree>
    <p:extLst>
      <p:ext uri="{BB962C8B-B14F-4D97-AF65-F5344CB8AC3E}">
        <p14:creationId xmlns:p14="http://schemas.microsoft.com/office/powerpoint/2010/main" val="928288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617" y="219545"/>
            <a:ext cx="5433208" cy="5433208"/>
          </a:xfrm>
          <a:prstGeom prst="rect">
            <a:avLst/>
          </a:prstGeom>
        </p:spPr>
      </p:pic>
    </p:spTree>
    <p:extLst>
      <p:ext uri="{BB962C8B-B14F-4D97-AF65-F5344CB8AC3E}">
        <p14:creationId xmlns:p14="http://schemas.microsoft.com/office/powerpoint/2010/main" val="4022349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518" y="658806"/>
            <a:ext cx="5515952" cy="4136964"/>
          </a:xfrm>
          <a:prstGeom prst="rect">
            <a:avLst/>
          </a:prstGeom>
        </p:spPr>
      </p:pic>
    </p:spTree>
    <p:extLst>
      <p:ext uri="{BB962C8B-B14F-4D97-AF65-F5344CB8AC3E}">
        <p14:creationId xmlns:p14="http://schemas.microsoft.com/office/powerpoint/2010/main" val="3890583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0427"/>
            <a:ext cx="10515600" cy="1325563"/>
          </a:xfrm>
        </p:spPr>
        <p:txBody>
          <a:bodyPr/>
          <a:lstStyle/>
          <a:p>
            <a:pPr algn="ctr"/>
            <a:r>
              <a:rPr lang="en-US" b="1" dirty="0" smtClean="0">
                <a:latin typeface="Bookman Old Style" panose="02050604050505020204" pitchFamily="18" charset="0"/>
              </a:rPr>
              <a:t>Study Skills</a:t>
            </a:r>
            <a:endParaRPr lang="en-US" b="1" dirty="0">
              <a:latin typeface="Bookman Old Style" panose="02050604050505020204" pitchFamily="18" charset="0"/>
            </a:endParaRPr>
          </a:p>
        </p:txBody>
      </p:sp>
      <p:sp>
        <p:nvSpPr>
          <p:cNvPr id="3" name="Content Placeholder 2"/>
          <p:cNvSpPr>
            <a:spLocks noGrp="1"/>
          </p:cNvSpPr>
          <p:nvPr>
            <p:ph idx="1"/>
          </p:nvPr>
        </p:nvSpPr>
        <p:spPr>
          <a:xfrm>
            <a:off x="579549" y="1223493"/>
            <a:ext cx="10774251" cy="4953470"/>
          </a:xfrm>
        </p:spPr>
        <p:txBody>
          <a:bodyPr>
            <a:normAutofit fontScale="85000" lnSpcReduction="20000"/>
          </a:bodyPr>
          <a:lstStyle/>
          <a:p>
            <a:pPr marL="0" indent="0">
              <a:buNone/>
            </a:pPr>
            <a:r>
              <a:rPr lang="en-US" b="1" dirty="0" smtClean="0"/>
              <a:t>These skills </a:t>
            </a:r>
            <a:r>
              <a:rPr lang="en-US" b="1" dirty="0"/>
              <a:t>are </a:t>
            </a:r>
            <a:r>
              <a:rPr lang="en-US" b="1" dirty="0" smtClean="0"/>
              <a:t>critical </a:t>
            </a:r>
            <a:r>
              <a:rPr lang="en-US" b="1" dirty="0"/>
              <a:t>to success in school, </a:t>
            </a:r>
            <a:r>
              <a:rPr lang="en-US" b="1" dirty="0" smtClean="0"/>
              <a:t>and considered </a:t>
            </a:r>
            <a:r>
              <a:rPr lang="en-US" b="1" dirty="0"/>
              <a:t>essential for acquiring good grades, and useful for learning throughout one's </a:t>
            </a:r>
            <a:r>
              <a:rPr lang="en-US" b="1" dirty="0" smtClean="0"/>
              <a:t>life.</a:t>
            </a:r>
          </a:p>
          <a:p>
            <a:pPr marL="0" indent="0">
              <a:buNone/>
            </a:pPr>
            <a:endParaRPr lang="en-US" b="1" dirty="0" smtClean="0"/>
          </a:p>
          <a:p>
            <a:pPr marL="0" indent="0">
              <a:buNone/>
            </a:pPr>
            <a:r>
              <a:rPr lang="en-US" b="1" u="sng" dirty="0" smtClean="0"/>
              <a:t>These skills include</a:t>
            </a:r>
            <a:r>
              <a:rPr lang="en-US" b="1" dirty="0" smtClean="0"/>
              <a:t>:</a:t>
            </a:r>
            <a:endParaRPr lang="en-US" b="1" dirty="0"/>
          </a:p>
          <a:p>
            <a:r>
              <a:rPr lang="en-US" b="1" dirty="0" smtClean="0"/>
              <a:t>Time Management</a:t>
            </a:r>
          </a:p>
          <a:p>
            <a:r>
              <a:rPr lang="en-US" b="1" dirty="0" smtClean="0"/>
              <a:t>Organization </a:t>
            </a:r>
          </a:p>
          <a:p>
            <a:r>
              <a:rPr lang="en-US" b="1" dirty="0" smtClean="0"/>
              <a:t>Test Preparation</a:t>
            </a:r>
          </a:p>
          <a:p>
            <a:r>
              <a:rPr lang="en-US" b="1" dirty="0" smtClean="0"/>
              <a:t>Study Strategies</a:t>
            </a:r>
          </a:p>
          <a:p>
            <a:r>
              <a:rPr lang="en-US" b="1" dirty="0" smtClean="0"/>
              <a:t>Listening Effectively</a:t>
            </a:r>
          </a:p>
          <a:p>
            <a:r>
              <a:rPr lang="en-US" b="1" dirty="0" smtClean="0"/>
              <a:t>Taking Notes</a:t>
            </a:r>
          </a:p>
          <a:p>
            <a:endParaRPr lang="en-US" b="1" dirty="0" smtClean="0"/>
          </a:p>
          <a:p>
            <a:pPr marL="0" indent="0">
              <a:buNone/>
            </a:pPr>
            <a:endParaRPr lang="en-US" b="1" dirty="0"/>
          </a:p>
          <a:p>
            <a:pPr marL="0" indent="0">
              <a:buNone/>
            </a:pPr>
            <a:r>
              <a:rPr lang="en-US" b="1" dirty="0" smtClean="0"/>
              <a:t>*Taught to 5</a:t>
            </a:r>
            <a:r>
              <a:rPr lang="en-US" b="1" baseline="30000" dirty="0" smtClean="0"/>
              <a:t>th</a:t>
            </a:r>
            <a:r>
              <a:rPr lang="en-US" b="1" dirty="0" smtClean="0"/>
              <a:t> and 6</a:t>
            </a:r>
            <a:r>
              <a:rPr lang="en-US" b="1" baseline="30000" dirty="0" smtClean="0"/>
              <a:t>th</a:t>
            </a:r>
            <a:r>
              <a:rPr lang="en-US" b="1" dirty="0" smtClean="0"/>
              <a:t> grade</a:t>
            </a:r>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8509" y="2240924"/>
            <a:ext cx="4915437" cy="2949262"/>
          </a:xfrm>
          <a:prstGeom prst="rect">
            <a:avLst/>
          </a:prstGeom>
        </p:spPr>
      </p:pic>
    </p:spTree>
    <p:extLst>
      <p:ext uri="{BB962C8B-B14F-4D97-AF65-F5344CB8AC3E}">
        <p14:creationId xmlns:p14="http://schemas.microsoft.com/office/powerpoint/2010/main" val="1439985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882" y="338339"/>
            <a:ext cx="6038760" cy="5000848"/>
          </a:xfrm>
          <a:prstGeom prst="rect">
            <a:avLst/>
          </a:prstGeom>
        </p:spPr>
      </p:pic>
    </p:spTree>
    <p:extLst>
      <p:ext uri="{BB962C8B-B14F-4D97-AF65-F5344CB8AC3E}">
        <p14:creationId xmlns:p14="http://schemas.microsoft.com/office/powerpoint/2010/main" val="1234471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995" y="231820"/>
            <a:ext cx="11694017" cy="2400657"/>
          </a:xfrm>
          <a:prstGeom prst="rect">
            <a:avLst/>
          </a:prstGeom>
          <a:noFill/>
        </p:spPr>
        <p:txBody>
          <a:bodyPr wrap="square" lIns="91440" tIns="45720" rIns="91440" bIns="45720">
            <a:spAutoFit/>
          </a:bodyPr>
          <a:lstStyle/>
          <a:p>
            <a:pPr algn="ctr"/>
            <a:r>
              <a:rPr lang="en-US" sz="15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ACADEMIC</a:t>
            </a:r>
            <a:endParaRPr lang="en-US" sz="15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Rectangle 2"/>
          <p:cNvSpPr/>
          <p:nvPr/>
        </p:nvSpPr>
        <p:spPr>
          <a:xfrm>
            <a:off x="-48756" y="2928691"/>
            <a:ext cx="12289518" cy="2400657"/>
          </a:xfrm>
          <a:prstGeom prst="rect">
            <a:avLst/>
          </a:prstGeom>
          <a:noFill/>
        </p:spPr>
        <p:txBody>
          <a:bodyPr wrap="none" lIns="91440" tIns="45720" rIns="91440" bIns="45720">
            <a:spAutoFit/>
          </a:bodyPr>
          <a:lstStyle/>
          <a:p>
            <a:pPr algn="ctr"/>
            <a:r>
              <a:rPr lang="en-US" sz="15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INTERVENTION</a:t>
            </a:r>
            <a:endParaRPr lang="en-US" sz="15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789295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141" y="427686"/>
            <a:ext cx="8128000" cy="5410200"/>
          </a:xfrm>
          <a:prstGeom prst="rect">
            <a:avLst/>
          </a:prstGeom>
        </p:spPr>
      </p:pic>
    </p:spTree>
    <p:extLst>
      <p:ext uri="{BB962C8B-B14F-4D97-AF65-F5344CB8AC3E}">
        <p14:creationId xmlns:p14="http://schemas.microsoft.com/office/powerpoint/2010/main" val="1596188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800" b="1" dirty="0" smtClean="0">
                <a:latin typeface="Bookman Old Style" panose="02050604050505020204" pitchFamily="18" charset="0"/>
              </a:rPr>
              <a:t>RTI</a:t>
            </a:r>
            <a:endParaRPr lang="en-US" sz="8800" b="1" dirty="0">
              <a:latin typeface="Bookman Old Style" panose="02050604050505020204" pitchFamily="18" charset="0"/>
            </a:endParaRPr>
          </a:p>
        </p:txBody>
      </p:sp>
      <p:sp>
        <p:nvSpPr>
          <p:cNvPr id="3" name="Content Placeholder 2"/>
          <p:cNvSpPr>
            <a:spLocks noGrp="1"/>
          </p:cNvSpPr>
          <p:nvPr>
            <p:ph idx="1"/>
          </p:nvPr>
        </p:nvSpPr>
        <p:spPr/>
        <p:txBody>
          <a:bodyPr>
            <a:normAutofit fontScale="92500"/>
          </a:bodyPr>
          <a:lstStyle/>
          <a:p>
            <a:r>
              <a:rPr lang="en-US" b="1" i="1" dirty="0" smtClean="0"/>
              <a:t>Response to Intervention (RTI) is a multi-tier approach to the early identification and support of students with learning and behavior needs. </a:t>
            </a:r>
          </a:p>
          <a:p>
            <a:r>
              <a:rPr lang="en-US" dirty="0" smtClean="0"/>
              <a:t>Struggling learners are provided with interventions at increasing levels of intensity to accelerate their rate of learning. </a:t>
            </a:r>
          </a:p>
          <a:p>
            <a:r>
              <a:rPr lang="en-US" dirty="0" smtClean="0"/>
              <a:t>These services may be provided by a variety of personnel, including general education teachers, special educators, and specialists. </a:t>
            </a:r>
          </a:p>
          <a:p>
            <a:r>
              <a:rPr lang="en-US" dirty="0" smtClean="0"/>
              <a:t>Progress is closely monitored to assess both the learning rate and level of performance of individual students. </a:t>
            </a:r>
          </a:p>
          <a:p>
            <a:r>
              <a:rPr lang="en-US" dirty="0" smtClean="0"/>
              <a:t>Educational decisions about the intensity and duration of interventions are based on individual student response to instruction.</a:t>
            </a:r>
            <a:endParaRPr lang="en-US" dirty="0"/>
          </a:p>
        </p:txBody>
      </p:sp>
    </p:spTree>
    <p:extLst>
      <p:ext uri="{BB962C8B-B14F-4D97-AF65-F5344CB8AC3E}">
        <p14:creationId xmlns:p14="http://schemas.microsoft.com/office/powerpoint/2010/main" val="1532907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Bookman Old Style" panose="02050604050505020204" pitchFamily="18" charset="0"/>
              </a:rPr>
              <a:t>For RTI to work there is…</a:t>
            </a:r>
            <a:endParaRPr lang="en-US" b="1" dirty="0">
              <a:latin typeface="Bookman Old Style" panose="02050604050505020204" pitchFamily="18" charset="0"/>
            </a:endParaRPr>
          </a:p>
        </p:txBody>
      </p:sp>
      <p:sp>
        <p:nvSpPr>
          <p:cNvPr id="3" name="Content Placeholder 2"/>
          <p:cNvSpPr>
            <a:spLocks noGrp="1"/>
          </p:cNvSpPr>
          <p:nvPr>
            <p:ph idx="1"/>
          </p:nvPr>
        </p:nvSpPr>
        <p:spPr>
          <a:xfrm>
            <a:off x="257577" y="1352282"/>
            <a:ext cx="11096223" cy="5505718"/>
          </a:xfrm>
        </p:spPr>
        <p:txBody>
          <a:bodyPr>
            <a:normAutofit fontScale="85000" lnSpcReduction="20000"/>
          </a:bodyPr>
          <a:lstStyle/>
          <a:p>
            <a:r>
              <a:rPr lang="en-US" b="1" i="1" u="sng" dirty="0" smtClean="0"/>
              <a:t>High-quality, scientifically based classroom instruction</a:t>
            </a:r>
            <a:r>
              <a:rPr lang="en-US" b="1" dirty="0" smtClean="0"/>
              <a:t>. </a:t>
            </a:r>
          </a:p>
          <a:p>
            <a:pPr marL="0" indent="0">
              <a:buNone/>
            </a:pPr>
            <a:r>
              <a:rPr lang="en-US" dirty="0" smtClean="0"/>
              <a:t>*All students receive high-quality, research-based instruction in the general education classroom.</a:t>
            </a:r>
          </a:p>
          <a:p>
            <a:r>
              <a:rPr lang="en-US" b="1" i="1" u="sng" dirty="0" smtClean="0"/>
              <a:t>Ongoing student assessment</a:t>
            </a:r>
            <a:r>
              <a:rPr lang="en-US" dirty="0" smtClean="0"/>
              <a:t>. </a:t>
            </a:r>
          </a:p>
          <a:p>
            <a:pPr marL="0" indent="0">
              <a:buNone/>
            </a:pPr>
            <a:r>
              <a:rPr lang="en-US" dirty="0" smtClean="0"/>
              <a:t>*Universal screening and progress monitoring provide information about a student’s learning rate and level of achievement, both individually and in comparison with the peer group. These data are then used when determining which students need closer monitoring or intervention. </a:t>
            </a:r>
          </a:p>
          <a:p>
            <a:pPr marL="0" indent="0">
              <a:buNone/>
            </a:pPr>
            <a:r>
              <a:rPr lang="en-US" dirty="0"/>
              <a:t>*</a:t>
            </a:r>
            <a:r>
              <a:rPr lang="en-US" dirty="0" smtClean="0"/>
              <a:t>Throughout the RTI process, student progress is monitored frequently to examine student achievement and gauge the effectiveness of the curriculum. Decisions made regarding students’ instructional needs are based on multiple data points taken in context over time.</a:t>
            </a:r>
          </a:p>
          <a:p>
            <a:r>
              <a:rPr lang="en-US" b="1" i="1" u="sng" dirty="0" smtClean="0"/>
              <a:t>Tiered instruction</a:t>
            </a:r>
            <a:r>
              <a:rPr lang="en-US" dirty="0" smtClean="0"/>
              <a:t>. </a:t>
            </a:r>
          </a:p>
          <a:p>
            <a:pPr marL="0" indent="0">
              <a:buNone/>
            </a:pPr>
            <a:r>
              <a:rPr lang="en-US" dirty="0" smtClean="0"/>
              <a:t>A multi-tier approach is used to efficiently differentiate instruction for all students. The model incorporates increasing intensities of instruction offering specific, research-based interventions matched to student needs.</a:t>
            </a:r>
          </a:p>
          <a:p>
            <a:endParaRPr lang="en-US" dirty="0"/>
          </a:p>
        </p:txBody>
      </p:sp>
    </p:spTree>
    <p:extLst>
      <p:ext uri="{BB962C8B-B14F-4D97-AF65-F5344CB8AC3E}">
        <p14:creationId xmlns:p14="http://schemas.microsoft.com/office/powerpoint/2010/main" val="601158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Bookman Old Style" panose="02050604050505020204" pitchFamily="18" charset="0"/>
              </a:rPr>
              <a:t>Tier 1</a:t>
            </a:r>
            <a:endParaRPr lang="en-US" b="1" dirty="0">
              <a:latin typeface="Bookman Old Style" panose="02050604050505020204" pitchFamily="18" charset="0"/>
            </a:endParaRPr>
          </a:p>
        </p:txBody>
      </p:sp>
      <p:sp>
        <p:nvSpPr>
          <p:cNvPr id="3" name="Content Placeholder 2"/>
          <p:cNvSpPr>
            <a:spLocks noGrp="1"/>
          </p:cNvSpPr>
          <p:nvPr>
            <p:ph idx="1"/>
          </p:nvPr>
        </p:nvSpPr>
        <p:spPr/>
        <p:txBody>
          <a:bodyPr>
            <a:normAutofit fontScale="92500" lnSpcReduction="20000"/>
          </a:bodyPr>
          <a:lstStyle/>
          <a:p>
            <a:r>
              <a:rPr lang="en-US" dirty="0"/>
              <a:t>S</a:t>
            </a:r>
            <a:r>
              <a:rPr lang="en-US" dirty="0" smtClean="0"/>
              <a:t>tudents receive high-quality, scientifically based instruction provided by qualified personnel to ensure that their difficulties are not due to inadequate instruction. </a:t>
            </a:r>
          </a:p>
          <a:p>
            <a:r>
              <a:rPr lang="en-US" dirty="0" smtClean="0"/>
              <a:t>All students are screened on a periodic basis to establish an academic and behavioral baseline and to identify struggling learners who need additional support. </a:t>
            </a:r>
          </a:p>
          <a:p>
            <a:r>
              <a:rPr lang="en-US" b="1" i="1" dirty="0" smtClean="0"/>
              <a:t>Students identified as being “at risk” through universal screenings and/or results on state- or districtwide tests receive supplemental instruction during the school day in the regular classroom. </a:t>
            </a:r>
            <a:r>
              <a:rPr lang="en-US" dirty="0" smtClean="0"/>
              <a:t>During that time, student progress is closely monitored. </a:t>
            </a:r>
          </a:p>
          <a:p>
            <a:r>
              <a:rPr lang="en-US" dirty="0" smtClean="0"/>
              <a:t>At the end of this period, students showing significant progress are generally returned to the regular classroom program. Students not showing adequate progress are moved to Tier 2.</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45285" b="22738"/>
          <a:stretch/>
        </p:blipFill>
        <p:spPr>
          <a:xfrm>
            <a:off x="412124" y="454796"/>
            <a:ext cx="4225280" cy="1146220"/>
          </a:xfrm>
          <a:prstGeom prst="rect">
            <a:avLst/>
          </a:prstGeom>
        </p:spPr>
      </p:pic>
    </p:spTree>
    <p:extLst>
      <p:ext uri="{BB962C8B-B14F-4D97-AF65-F5344CB8AC3E}">
        <p14:creationId xmlns:p14="http://schemas.microsoft.com/office/powerpoint/2010/main" val="1041534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Bookman Old Style" panose="02050604050505020204" pitchFamily="18" charset="0"/>
              </a:rPr>
              <a:t>Tier 2</a:t>
            </a:r>
            <a:endParaRPr lang="en-US" b="1" dirty="0">
              <a:latin typeface="Bookman Old Style" panose="02050604050505020204" pitchFamily="18" charset="0"/>
            </a:endParaRPr>
          </a:p>
        </p:txBody>
      </p:sp>
      <p:sp>
        <p:nvSpPr>
          <p:cNvPr id="3" name="Content Placeholder 2"/>
          <p:cNvSpPr>
            <a:spLocks noGrp="1"/>
          </p:cNvSpPr>
          <p:nvPr>
            <p:ph idx="1"/>
          </p:nvPr>
        </p:nvSpPr>
        <p:spPr/>
        <p:txBody>
          <a:bodyPr>
            <a:normAutofit lnSpcReduction="10000"/>
          </a:bodyPr>
          <a:lstStyle/>
          <a:p>
            <a:r>
              <a:rPr lang="en-US" dirty="0" smtClean="0"/>
              <a:t>Students not making adequate progress in the regular classroom in Tier 1 are provided with increasingly intensive instruction matched to their needs on the basis of levels of performance and rates of progress. </a:t>
            </a:r>
          </a:p>
          <a:p>
            <a:r>
              <a:rPr lang="en-US" dirty="0" smtClean="0"/>
              <a:t>Intensity varies across group size, frequency and duration of intervention, and level of training of the professionals providing instruction or intervention. </a:t>
            </a:r>
          </a:p>
          <a:p>
            <a:r>
              <a:rPr lang="en-US" b="1" i="1" dirty="0" smtClean="0"/>
              <a:t>These services and interventions are provided in small-group settings in addition to instruction in the general curriculum</a:t>
            </a:r>
            <a:r>
              <a:rPr lang="en-US" dirty="0" smtClean="0"/>
              <a:t>. Students who continue to show too little progress at this level of intervention are then considered for more intensive interventions as part of Tier 3.</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4556" b="52443"/>
          <a:stretch/>
        </p:blipFill>
        <p:spPr>
          <a:xfrm>
            <a:off x="463639" y="365125"/>
            <a:ext cx="4456559" cy="953037"/>
          </a:xfrm>
          <a:prstGeom prst="rect">
            <a:avLst/>
          </a:prstGeom>
        </p:spPr>
      </p:pic>
    </p:spTree>
    <p:extLst>
      <p:ext uri="{BB962C8B-B14F-4D97-AF65-F5344CB8AC3E}">
        <p14:creationId xmlns:p14="http://schemas.microsoft.com/office/powerpoint/2010/main" val="2761430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Bookman Old Style" panose="02050604050505020204" pitchFamily="18" charset="0"/>
              </a:rPr>
              <a:t>Tier 3</a:t>
            </a:r>
            <a:endParaRPr lang="en-US" b="1" dirty="0">
              <a:latin typeface="Bookman Old Style" panose="02050604050505020204" pitchFamily="18" charset="0"/>
            </a:endParaRPr>
          </a:p>
        </p:txBody>
      </p:sp>
      <p:sp>
        <p:nvSpPr>
          <p:cNvPr id="3" name="Content Placeholder 2"/>
          <p:cNvSpPr>
            <a:spLocks noGrp="1"/>
          </p:cNvSpPr>
          <p:nvPr>
            <p:ph idx="1"/>
          </p:nvPr>
        </p:nvSpPr>
        <p:spPr/>
        <p:txBody>
          <a:bodyPr>
            <a:normAutofit/>
          </a:bodyPr>
          <a:lstStyle/>
          <a:p>
            <a:r>
              <a:rPr lang="en-US" b="1" i="1" dirty="0" smtClean="0"/>
              <a:t>At this level, students receive individualized, intensive interventions that target the students’ skill deficits. </a:t>
            </a:r>
          </a:p>
          <a:p>
            <a:r>
              <a:rPr lang="en-US" dirty="0" smtClean="0"/>
              <a:t>Students who do not achieve the desired level of progress in response to these targeted interventions are then referred for a comprehensive evaluation and considered for eligibility for special education services under the Individuals with Disabilities Education Improvement Act of 2004 (IDEA 2004). </a:t>
            </a:r>
          </a:p>
          <a:p>
            <a:r>
              <a:rPr lang="en-US" dirty="0" smtClean="0"/>
              <a:t>The data collected during Tiers 1, 2, and 3 are included and used to make the eligibility decision. This </a:t>
            </a:r>
            <a:r>
              <a:rPr lang="en-US" dirty="0"/>
              <a:t>is typically about 5% of your </a:t>
            </a:r>
            <a:r>
              <a:rPr lang="en-US" dirty="0" smtClean="0"/>
              <a:t>student population</a:t>
            </a:r>
            <a:r>
              <a:rPr lang="en-US" dirty="0"/>
              <a:t>.</a:t>
            </a:r>
            <a:endParaRPr lang="en-US" dirty="0" smtClean="0"/>
          </a:p>
          <a:p>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74322"/>
          <a:stretch/>
        </p:blipFill>
        <p:spPr>
          <a:xfrm>
            <a:off x="445998" y="275488"/>
            <a:ext cx="4551005" cy="1063916"/>
          </a:xfrm>
          <a:prstGeom prst="rect">
            <a:avLst/>
          </a:prstGeom>
        </p:spPr>
      </p:pic>
    </p:spTree>
    <p:extLst>
      <p:ext uri="{BB962C8B-B14F-4D97-AF65-F5344CB8AC3E}">
        <p14:creationId xmlns:p14="http://schemas.microsoft.com/office/powerpoint/2010/main" val="3198729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800" y="571187"/>
            <a:ext cx="3604408" cy="360440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53350" y="373141"/>
            <a:ext cx="4000500" cy="4000500"/>
          </a:xfrm>
          <a:prstGeom prst="rect">
            <a:avLst/>
          </a:prstGeom>
        </p:spPr>
      </p:pic>
    </p:spTree>
    <p:extLst>
      <p:ext uri="{BB962C8B-B14F-4D97-AF65-F5344CB8AC3E}">
        <p14:creationId xmlns:p14="http://schemas.microsoft.com/office/powerpoint/2010/main" val="1296348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732" y="583408"/>
            <a:ext cx="5607819" cy="3782529"/>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9561" y="2202287"/>
            <a:ext cx="3409548" cy="4561268"/>
          </a:xfrm>
          <a:prstGeom prst="rect">
            <a:avLst/>
          </a:prstGeom>
        </p:spPr>
      </p:pic>
    </p:spTree>
    <p:extLst>
      <p:ext uri="{BB962C8B-B14F-4D97-AF65-F5344CB8AC3E}">
        <p14:creationId xmlns:p14="http://schemas.microsoft.com/office/powerpoint/2010/main" val="3978146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9264" y="208649"/>
            <a:ext cx="6055687" cy="364598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5307" y="495836"/>
            <a:ext cx="4095482" cy="3071612"/>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94750" y="4040495"/>
            <a:ext cx="3810201" cy="2817505"/>
          </a:xfrm>
          <a:prstGeom prst="rect">
            <a:avLst/>
          </a:prstGeom>
        </p:spPr>
      </p:pic>
    </p:spTree>
    <p:extLst>
      <p:ext uri="{BB962C8B-B14F-4D97-AF65-F5344CB8AC3E}">
        <p14:creationId xmlns:p14="http://schemas.microsoft.com/office/powerpoint/2010/main" val="2111875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1976</TotalTime>
  <Words>624</Words>
  <Application>Microsoft Office PowerPoint</Application>
  <PresentationFormat>Custom</PresentationFormat>
  <Paragraphs>42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RTI</vt:lpstr>
      <vt:lpstr>For RTI to work there is…</vt:lpstr>
      <vt:lpstr>Tier 1</vt:lpstr>
      <vt:lpstr>Tier 2</vt:lpstr>
      <vt:lpstr>Tier 3</vt:lpstr>
      <vt:lpstr>PowerPoint Presentation</vt:lpstr>
      <vt:lpstr>PowerPoint Presentation</vt:lpstr>
      <vt:lpstr>PowerPoint Presentation</vt:lpstr>
      <vt:lpstr>PowerPoint Presentation</vt:lpstr>
      <vt:lpstr>PowerPoint Presentation</vt:lpstr>
      <vt:lpstr>Study Skills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Olivieri</dc:creator>
  <cp:lastModifiedBy>Emily Olivieri</cp:lastModifiedBy>
  <cp:revision>17</cp:revision>
  <cp:lastPrinted>2014-01-26T02:38:24Z</cp:lastPrinted>
  <dcterms:created xsi:type="dcterms:W3CDTF">2014-01-25T21:07:47Z</dcterms:created>
  <dcterms:modified xsi:type="dcterms:W3CDTF">2015-10-14T15:10:06Z</dcterms:modified>
</cp:coreProperties>
</file>